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726"/>
  </p:normalViewPr>
  <p:slideViewPr>
    <p:cSldViewPr snapToGrid="0">
      <p:cViewPr varScale="1">
        <p:scale>
          <a:sx n="72" d="100"/>
          <a:sy n="72" d="100"/>
        </p:scale>
        <p:origin x="3648" y="5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86497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610008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28795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162205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tint val="82000"/>
                  </a:schemeClr>
                </a:solidFill>
              </a:defRPr>
            </a:lvl1pPr>
            <a:lvl2pPr marL="388620" indent="0">
              <a:buNone/>
              <a:defRPr sz="1700">
                <a:solidFill>
                  <a:schemeClr val="tx1">
                    <a:tint val="82000"/>
                  </a:schemeClr>
                </a:solidFill>
              </a:defRPr>
            </a:lvl2pPr>
            <a:lvl3pPr marL="777240" indent="0">
              <a:buNone/>
              <a:defRPr sz="1530">
                <a:solidFill>
                  <a:schemeClr val="tx1">
                    <a:tint val="82000"/>
                  </a:schemeClr>
                </a:solidFill>
              </a:defRPr>
            </a:lvl3pPr>
            <a:lvl4pPr marL="1165860" indent="0">
              <a:buNone/>
              <a:defRPr sz="1360">
                <a:solidFill>
                  <a:schemeClr val="tx1">
                    <a:tint val="82000"/>
                  </a:schemeClr>
                </a:solidFill>
              </a:defRPr>
            </a:lvl4pPr>
            <a:lvl5pPr marL="1554480" indent="0">
              <a:buNone/>
              <a:defRPr sz="1360">
                <a:solidFill>
                  <a:schemeClr val="tx1">
                    <a:tint val="82000"/>
                  </a:schemeClr>
                </a:solidFill>
              </a:defRPr>
            </a:lvl5pPr>
            <a:lvl6pPr marL="1943100" indent="0">
              <a:buNone/>
              <a:defRPr sz="1360">
                <a:solidFill>
                  <a:schemeClr val="tx1">
                    <a:tint val="82000"/>
                  </a:schemeClr>
                </a:solidFill>
              </a:defRPr>
            </a:lvl6pPr>
            <a:lvl7pPr marL="2331720" indent="0">
              <a:buNone/>
              <a:defRPr sz="1360">
                <a:solidFill>
                  <a:schemeClr val="tx1">
                    <a:tint val="82000"/>
                  </a:schemeClr>
                </a:solidFill>
              </a:defRPr>
            </a:lvl7pPr>
            <a:lvl8pPr marL="2720340" indent="0">
              <a:buNone/>
              <a:defRPr sz="1360">
                <a:solidFill>
                  <a:schemeClr val="tx1">
                    <a:tint val="82000"/>
                  </a:schemeClr>
                </a:solidFill>
              </a:defRPr>
            </a:lvl8pPr>
            <a:lvl9pPr marL="3108960" indent="0">
              <a:buNone/>
              <a:defRPr sz="136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97C620-B82E-FD4A-BA2C-3D5339316116}" type="datetimeFigureOut">
              <a:rPr lang="en-US" smtClean="0"/>
              <a:t>1/26/25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429961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97C620-B82E-FD4A-BA2C-3D5339316116}" type="datetimeFigureOut">
              <a:rPr lang="en-US" smtClean="0"/>
              <a:t>1/26/25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568364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97C620-B82E-FD4A-BA2C-3D5339316116}" type="datetimeFigureOut">
              <a:rPr lang="en-US" smtClean="0"/>
              <a:t>1/26/25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440573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97C620-B82E-FD4A-BA2C-3D5339316116}" type="datetimeFigureOut">
              <a:rPr lang="en-US" smtClean="0"/>
              <a:t>1/26/25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819689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97C620-B82E-FD4A-BA2C-3D5339316116}" type="datetimeFigureOut">
              <a:rPr lang="en-US" smtClean="0"/>
              <a:t>1/26/25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071458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10925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518094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82000"/>
                  </a:schemeClr>
                </a:solidFill>
              </a:defRPr>
            </a:lvl1pPr>
          </a:lstStyle>
          <a:p>
            <a:fld id="{B097C620-B82E-FD4A-BA2C-3D5339316116}" type="datetimeFigureOut">
              <a:rPr lang="en-US" smtClean="0"/>
              <a:t>1/26/25</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82000"/>
                  </a:schemeClr>
                </a:solidFill>
              </a:defRPr>
            </a:lvl1pPr>
          </a:lstStyle>
          <a:p>
            <a:fld id="{6C34664B-8979-624D-915F-D42EDD289540}" type="slidenum">
              <a:rPr lang="en-US" smtClean="0"/>
              <a:t>‹#›</a:t>
            </a:fld>
            <a:endParaRPr lang="en-US"/>
          </a:p>
        </p:txBody>
      </p:sp>
    </p:spTree>
    <p:extLst>
      <p:ext uri="{BB962C8B-B14F-4D97-AF65-F5344CB8AC3E}">
        <p14:creationId xmlns:p14="http://schemas.microsoft.com/office/powerpoint/2010/main" val="12866073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E0293-12D6-2D98-B5CA-60260D65CB38}"/>
              </a:ext>
            </a:extLst>
          </p:cNvPr>
          <p:cNvSpPr>
            <a:spLocks noGrp="1"/>
          </p:cNvSpPr>
          <p:nvPr>
            <p:ph type="ctrTitle"/>
          </p:nvPr>
        </p:nvSpPr>
        <p:spPr>
          <a:xfrm>
            <a:off x="389499" y="0"/>
            <a:ext cx="6606540" cy="372535"/>
          </a:xfrm>
        </p:spPr>
        <p:txBody>
          <a:bodyPr>
            <a:normAutofit/>
          </a:bodyPr>
          <a:lstStyle/>
          <a:p>
            <a:r>
              <a:rPr lang="en-US" sz="1600" dirty="0"/>
              <a:t>Smart Clock Assembly Instructions – version 0.01</a:t>
            </a:r>
          </a:p>
        </p:txBody>
      </p:sp>
      <p:sp>
        <p:nvSpPr>
          <p:cNvPr id="6" name="Rounded Rectangle 5">
            <a:extLst>
              <a:ext uri="{FF2B5EF4-FFF2-40B4-BE49-F238E27FC236}">
                <a16:creationId xmlns:a16="http://schemas.microsoft.com/office/drawing/2014/main" id="{EC19591C-1321-53CC-F50A-F54B61B48610}"/>
              </a:ext>
            </a:extLst>
          </p:cNvPr>
          <p:cNvSpPr/>
          <p:nvPr/>
        </p:nvSpPr>
        <p:spPr>
          <a:xfrm>
            <a:off x="139791" y="406827"/>
            <a:ext cx="2022223" cy="4403711"/>
          </a:xfrm>
          <a:prstGeom prst="roundRect">
            <a:avLst>
              <a:gd name="adj" fmla="val 5738"/>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Kit Contents:</a:t>
            </a:r>
          </a:p>
          <a:p>
            <a:pPr marL="342900" indent="-342900">
              <a:buAutoNum type="arabicPeriod"/>
            </a:pPr>
            <a:r>
              <a:rPr lang="en-US" sz="1200" dirty="0">
                <a:solidFill>
                  <a:schemeClr val="tx1"/>
                </a:solidFill>
              </a:rPr>
              <a:t>Plexiglass base</a:t>
            </a:r>
          </a:p>
          <a:p>
            <a:pPr marL="342900" indent="-342900">
              <a:buAutoNum type="arabicPeriod"/>
            </a:pPr>
            <a:r>
              <a:rPr lang="en-US" sz="1200" dirty="0">
                <a:solidFill>
                  <a:schemeClr val="tx1"/>
                </a:solidFill>
              </a:rPr>
              <a:t>4 felt pads for the feet</a:t>
            </a:r>
          </a:p>
          <a:p>
            <a:pPr marL="342900" indent="-342900">
              <a:buAutoNum type="arabicPeriod"/>
            </a:pPr>
            <a:r>
              <a:rPr lang="en-US" sz="1200" dirty="0">
                <a:solidFill>
                  <a:schemeClr val="tx1"/>
                </a:solidFill>
              </a:rPr>
              <a:t>Breadboard</a:t>
            </a:r>
          </a:p>
          <a:p>
            <a:pPr marL="342900" indent="-342900">
              <a:buAutoNum type="arabicPeriod"/>
            </a:pPr>
            <a:r>
              <a:rPr lang="en-US" sz="1200" dirty="0">
                <a:solidFill>
                  <a:schemeClr val="tx1"/>
                </a:solidFill>
              </a:rPr>
              <a:t>Raspberry Pi Pico W</a:t>
            </a:r>
          </a:p>
          <a:p>
            <a:pPr marL="342900" indent="-342900">
              <a:buAutoNum type="arabicPeriod"/>
            </a:pPr>
            <a:r>
              <a:rPr lang="en-US" sz="1200" dirty="0">
                <a:solidFill>
                  <a:schemeClr val="tx1"/>
                </a:solidFill>
              </a:rPr>
              <a:t>OLED display</a:t>
            </a:r>
          </a:p>
          <a:p>
            <a:pPr marL="342900" indent="-342900">
              <a:buAutoNum type="arabicPeriod"/>
            </a:pPr>
            <a:r>
              <a:rPr lang="en-US" sz="1200" dirty="0">
                <a:solidFill>
                  <a:schemeClr val="tx1"/>
                </a:solidFill>
              </a:rPr>
              <a:t>7 wire display cable</a:t>
            </a:r>
          </a:p>
          <a:p>
            <a:pPr marL="342900" indent="-342900">
              <a:buAutoNum type="arabicPeriod"/>
            </a:pPr>
            <a:r>
              <a:rPr lang="en-US" sz="1200" dirty="0">
                <a:solidFill>
                  <a:schemeClr val="tx1"/>
                </a:solidFill>
              </a:rPr>
              <a:t>Real time clock</a:t>
            </a:r>
          </a:p>
          <a:p>
            <a:pPr marL="342900" indent="-342900">
              <a:buAutoNum type="arabicPeriod"/>
            </a:pPr>
            <a:r>
              <a:rPr lang="en-US" sz="1200" dirty="0">
                <a:solidFill>
                  <a:schemeClr val="tx1"/>
                </a:solidFill>
              </a:rPr>
              <a:t>CR2032 coin-cell battery</a:t>
            </a:r>
          </a:p>
          <a:p>
            <a:pPr marL="342900" indent="-342900">
              <a:buAutoNum type="arabicPeriod"/>
            </a:pPr>
            <a:r>
              <a:rPr lang="en-US" sz="1200" dirty="0">
                <a:solidFill>
                  <a:schemeClr val="tx1"/>
                </a:solidFill>
              </a:rPr>
              <a:t>4-wire real-time clock cable</a:t>
            </a:r>
          </a:p>
          <a:p>
            <a:pPr marL="342900" indent="-342900">
              <a:buAutoNum type="arabicPeriod"/>
            </a:pPr>
            <a:r>
              <a:rPr lang="en-US" sz="1200" dirty="0">
                <a:solidFill>
                  <a:schemeClr val="tx1"/>
                </a:solidFill>
              </a:rPr>
              <a:t>3 momentary push buttons</a:t>
            </a:r>
          </a:p>
          <a:p>
            <a:pPr marL="342900" indent="-342900">
              <a:buAutoNum type="arabicPeriod"/>
            </a:pPr>
            <a:r>
              <a:rPr lang="en-US" sz="1200" dirty="0">
                <a:solidFill>
                  <a:schemeClr val="tx1"/>
                </a:solidFill>
              </a:rPr>
              <a:t>5 black ground wires</a:t>
            </a:r>
          </a:p>
          <a:p>
            <a:pPr marL="342900" indent="-342900">
              <a:buAutoNum type="arabicPeriod"/>
            </a:pPr>
            <a:r>
              <a:rPr lang="en-US" sz="1200" dirty="0">
                <a:solidFill>
                  <a:schemeClr val="tx1"/>
                </a:solidFill>
              </a:rPr>
              <a:t>3 button wires (yellow, blue and green)</a:t>
            </a:r>
          </a:p>
          <a:p>
            <a:pPr marL="342900" indent="-342900">
              <a:buAutoNum type="arabicPeriod"/>
            </a:pPr>
            <a:r>
              <a:rPr lang="en-US" sz="1200" dirty="0">
                <a:solidFill>
                  <a:schemeClr val="tx1"/>
                </a:solidFill>
              </a:rPr>
              <a:t>1 red power jumper</a:t>
            </a:r>
          </a:p>
          <a:p>
            <a:pPr marL="342900" indent="-342900">
              <a:buAutoNum type="arabicPeriod"/>
            </a:pPr>
            <a:r>
              <a:rPr lang="en-US" sz="1200" dirty="0">
                <a:solidFill>
                  <a:schemeClr val="tx1"/>
                </a:solidFill>
              </a:rPr>
              <a:t>3 cable ties</a:t>
            </a:r>
          </a:p>
          <a:p>
            <a:pPr marL="342900" indent="-342900">
              <a:buAutoNum type="arabicPeriod"/>
            </a:pPr>
            <a:r>
              <a:rPr lang="en-US" sz="1200" dirty="0">
                <a:solidFill>
                  <a:schemeClr val="tx1"/>
                </a:solidFill>
              </a:rPr>
              <a:t>USB connector</a:t>
            </a:r>
          </a:p>
          <a:p>
            <a:pPr marL="342900" indent="-342900">
              <a:buAutoNum type="arabicPeriod"/>
            </a:pPr>
            <a:r>
              <a:rPr lang="en-US" sz="1200" dirty="0">
                <a:solidFill>
                  <a:schemeClr val="tx1"/>
                </a:solidFill>
              </a:rPr>
              <a:t>5-volt USB power adapter</a:t>
            </a:r>
          </a:p>
        </p:txBody>
      </p:sp>
      <p:sp>
        <p:nvSpPr>
          <p:cNvPr id="7" name="Rounded Rectangle 6">
            <a:extLst>
              <a:ext uri="{FF2B5EF4-FFF2-40B4-BE49-F238E27FC236}">
                <a16:creationId xmlns:a16="http://schemas.microsoft.com/office/drawing/2014/main" id="{25BDA6B5-2F88-02AF-8E56-726E575811C7}"/>
              </a:ext>
            </a:extLst>
          </p:cNvPr>
          <p:cNvSpPr/>
          <p:nvPr/>
        </p:nvSpPr>
        <p:spPr>
          <a:xfrm>
            <a:off x="2393343" y="409443"/>
            <a:ext cx="4841235" cy="6889854"/>
          </a:xfrm>
          <a:prstGeom prst="roundRect">
            <a:avLst>
              <a:gd name="adj" fmla="val 3767"/>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Assembly Steps:</a:t>
            </a:r>
          </a:p>
          <a:p>
            <a:pPr marL="342900" indent="-342900">
              <a:buAutoNum type="arabicPeriod"/>
            </a:pPr>
            <a:r>
              <a:rPr lang="en-US" sz="1200" dirty="0">
                <a:solidFill>
                  <a:schemeClr val="tx1"/>
                </a:solidFill>
              </a:rPr>
              <a:t>Peal protective backing off of plexiglass base</a:t>
            </a:r>
          </a:p>
          <a:p>
            <a:pPr marL="342900" indent="-342900">
              <a:buAutoNum type="arabicPeriod"/>
            </a:pPr>
            <a:r>
              <a:rPr lang="en-US" sz="1200" dirty="0">
                <a:solidFill>
                  <a:schemeClr val="tx1"/>
                </a:solidFill>
              </a:rPr>
              <a:t>Attache the 4 felt pads to the corners of the base</a:t>
            </a:r>
          </a:p>
          <a:p>
            <a:pPr marL="342900" indent="-342900">
              <a:buAutoNum type="arabicPeriod"/>
            </a:pPr>
            <a:r>
              <a:rPr lang="en-US" sz="1200" dirty="0">
                <a:solidFill>
                  <a:schemeClr val="tx1"/>
                </a:solidFill>
              </a:rPr>
              <a:t>Peal the backing for the breadboard and place it in the center of the base</a:t>
            </a:r>
          </a:p>
          <a:p>
            <a:pPr marL="342900" indent="-342900">
              <a:buAutoNum type="arabicPeriod"/>
            </a:pPr>
            <a:r>
              <a:rPr lang="en-US" sz="1200" dirty="0">
                <a:solidFill>
                  <a:schemeClr val="tx1"/>
                </a:solidFill>
              </a:rPr>
              <a:t>Place the red jumper wire on the right row 1 to the red power bus on the right (+5).</a:t>
            </a:r>
          </a:p>
          <a:p>
            <a:pPr marL="342900" indent="-342900">
              <a:buAutoNum type="arabicPeriod"/>
            </a:pPr>
            <a:r>
              <a:rPr lang="en-US" sz="1200" dirty="0">
                <a:solidFill>
                  <a:schemeClr val="tx1"/>
                </a:solidFill>
              </a:rPr>
              <a:t>Attach the black jumper wire from row 8 on the right to the blue bus GND</a:t>
            </a:r>
          </a:p>
          <a:p>
            <a:pPr marL="342900" indent="-342900">
              <a:buAutoNum type="arabicPeriod"/>
            </a:pPr>
            <a:r>
              <a:rPr lang="en-US" sz="1200" dirty="0">
                <a:solidFill>
                  <a:schemeClr val="tx1"/>
                </a:solidFill>
              </a:rPr>
              <a:t>Put the Raspberry Pi Pico W into the breadboard making sure that USB connector is at the top of the breadboard and the pins are aligned like the diagram</a:t>
            </a:r>
          </a:p>
          <a:p>
            <a:pPr marL="342900" indent="-342900">
              <a:buAutoNum type="arabicPeriod"/>
            </a:pPr>
            <a:r>
              <a:rPr lang="en-US" sz="1200" dirty="0">
                <a:solidFill>
                  <a:schemeClr val="tx1"/>
                </a:solidFill>
              </a:rPr>
              <a:t>Place the buttons on the breadboard over the center trough oriented so that the legs of the buttons are on opposite sides of the center trough and closing the switch will close the connection between the rows of the breadboard when pressed.</a:t>
            </a:r>
          </a:p>
          <a:p>
            <a:pPr marL="342900" indent="-342900">
              <a:buAutoNum type="arabicPeriod"/>
            </a:pPr>
            <a:r>
              <a:rPr lang="en-US" sz="1200" dirty="0">
                <a:solidFill>
                  <a:schemeClr val="tx1"/>
                </a:solidFill>
              </a:rPr>
              <a:t>Attach the 7-wire display cable to the OLED making sure that the black wire is on the GND connection</a:t>
            </a:r>
          </a:p>
          <a:p>
            <a:pPr marL="342900" indent="-342900">
              <a:buAutoNum type="arabicPeriod"/>
            </a:pPr>
            <a:r>
              <a:rPr lang="en-US" sz="1200" dirty="0">
                <a:solidFill>
                  <a:schemeClr val="tx1"/>
                </a:solidFill>
              </a:rPr>
              <a:t>Attached the display cable to the breadboard in the left side from rows 3 to 9.  Make sure that the black wire is on the GND pin (row 8).  Make sure that the red wire is attached to right red positive power rail</a:t>
            </a:r>
          </a:p>
          <a:p>
            <a:pPr marL="342900" indent="-342900">
              <a:buAutoNum type="arabicPeriod"/>
            </a:pPr>
            <a:r>
              <a:rPr lang="en-US" sz="1200" dirty="0">
                <a:solidFill>
                  <a:schemeClr val="tx1"/>
                </a:solidFill>
              </a:rPr>
              <a:t>Place the CR2032 coin cell battery in the real-time clock making sure the positive side is on the top</a:t>
            </a:r>
          </a:p>
          <a:p>
            <a:pPr marL="342900" indent="-342900">
              <a:buAutoNum type="arabicPeriod"/>
            </a:pPr>
            <a:r>
              <a:rPr lang="en-US" sz="1200" dirty="0">
                <a:solidFill>
                  <a:schemeClr val="tx1"/>
                </a:solidFill>
              </a:rPr>
              <a:t>Attache the 4-wire cable to there real time clock making sure that the black GND and the red VCC are connect to the correct pins</a:t>
            </a:r>
          </a:p>
          <a:p>
            <a:pPr marL="342900" indent="-342900">
              <a:buAutoNum type="arabicPeriod"/>
            </a:pPr>
            <a:r>
              <a:rPr lang="en-US" sz="1200" dirty="0">
                <a:solidFill>
                  <a:schemeClr val="tx1"/>
                </a:solidFill>
              </a:rPr>
              <a:t>Attach the other of the 4-wire real-time clock cable to the breadboard.  Connect yellow to row 1 on the left and orange on row 2 on the left.  Connect the red wire to the red power rail on the right and the black wire to the GND on the right</a:t>
            </a:r>
          </a:p>
          <a:p>
            <a:pPr marL="342900" indent="-342900">
              <a:buAutoNum type="arabicPeriod"/>
            </a:pPr>
            <a:r>
              <a:rPr lang="en-US" sz="1200" dirty="0">
                <a:solidFill>
                  <a:schemeClr val="tx1"/>
                </a:solidFill>
              </a:rPr>
              <a:t>Attache the 3 black ground wires between lower left corner of the buttons to the GND power rail on the left</a:t>
            </a:r>
          </a:p>
          <a:p>
            <a:pPr marL="342900" indent="-342900">
              <a:buAutoNum type="arabicPeriod"/>
            </a:pPr>
            <a:r>
              <a:rPr lang="en-US" sz="1200" dirty="0">
                <a:solidFill>
                  <a:schemeClr val="tx1"/>
                </a:solidFill>
              </a:rPr>
              <a:t>Attach the 3 yellow, blue and green power wires to the upper left of the buttons to GND</a:t>
            </a:r>
          </a:p>
          <a:p>
            <a:pPr marL="342900" indent="-342900">
              <a:buAutoNum type="arabicPeriod"/>
            </a:pPr>
            <a:r>
              <a:rPr lang="en-US" sz="1200" dirty="0">
                <a:solidFill>
                  <a:schemeClr val="tx1"/>
                </a:solidFill>
              </a:rPr>
              <a:t>(Optional) – use cable ties or twist ties to connect the display and the RTC to the base through the holes</a:t>
            </a:r>
          </a:p>
        </p:txBody>
      </p:sp>
      <p:sp>
        <p:nvSpPr>
          <p:cNvPr id="8" name="TextBox 7">
            <a:extLst>
              <a:ext uri="{FF2B5EF4-FFF2-40B4-BE49-F238E27FC236}">
                <a16:creationId xmlns:a16="http://schemas.microsoft.com/office/drawing/2014/main" id="{7D7A5862-DBF9-169C-FE29-4A427280CEDD}"/>
              </a:ext>
            </a:extLst>
          </p:cNvPr>
          <p:cNvSpPr txBox="1"/>
          <p:nvPr/>
        </p:nvSpPr>
        <p:spPr>
          <a:xfrm>
            <a:off x="417187" y="9464291"/>
            <a:ext cx="6578852" cy="369332"/>
          </a:xfrm>
          <a:prstGeom prst="rect">
            <a:avLst/>
          </a:prstGeom>
          <a:noFill/>
        </p:spPr>
        <p:txBody>
          <a:bodyPr wrap="none" rtlCol="0">
            <a:spAutoFit/>
          </a:bodyPr>
          <a:lstStyle/>
          <a:p>
            <a:r>
              <a:rPr lang="en-US" dirty="0"/>
              <a:t>https://</a:t>
            </a:r>
            <a:r>
              <a:rPr lang="en-US" dirty="0" err="1"/>
              <a:t>dmccreary.github.io</a:t>
            </a:r>
            <a:r>
              <a:rPr lang="en-US" dirty="0"/>
              <a:t>/clocks-and-watches/kits/</a:t>
            </a:r>
            <a:r>
              <a:rPr lang="en-US" dirty="0" err="1"/>
              <a:t>oled</a:t>
            </a:r>
            <a:r>
              <a:rPr lang="en-US" dirty="0"/>
              <a:t>-large/</a:t>
            </a:r>
          </a:p>
        </p:txBody>
      </p:sp>
      <p:pic>
        <p:nvPicPr>
          <p:cNvPr id="9" name="Picture 8">
            <a:extLst>
              <a:ext uri="{FF2B5EF4-FFF2-40B4-BE49-F238E27FC236}">
                <a16:creationId xmlns:a16="http://schemas.microsoft.com/office/drawing/2014/main" id="{9003DEC3-7F50-C9DB-11E7-EEA01EC7FFED}"/>
              </a:ext>
            </a:extLst>
          </p:cNvPr>
          <p:cNvPicPr>
            <a:picLocks noChangeAspect="1"/>
          </p:cNvPicPr>
          <p:nvPr/>
        </p:nvPicPr>
        <p:blipFill>
          <a:blip r:embed="rId2"/>
          <a:stretch>
            <a:fillRect/>
          </a:stretch>
        </p:blipFill>
        <p:spPr>
          <a:xfrm>
            <a:off x="5478333" y="7390737"/>
            <a:ext cx="1850780" cy="1815639"/>
          </a:xfrm>
          <a:prstGeom prst="rect">
            <a:avLst/>
          </a:prstGeom>
        </p:spPr>
      </p:pic>
      <p:pic>
        <p:nvPicPr>
          <p:cNvPr id="10" name="Picture 9">
            <a:extLst>
              <a:ext uri="{FF2B5EF4-FFF2-40B4-BE49-F238E27FC236}">
                <a16:creationId xmlns:a16="http://schemas.microsoft.com/office/drawing/2014/main" id="{5AD2E770-AE80-448E-F398-1856D07BF268}"/>
              </a:ext>
            </a:extLst>
          </p:cNvPr>
          <p:cNvPicPr>
            <a:picLocks noChangeAspect="1"/>
          </p:cNvPicPr>
          <p:nvPr/>
        </p:nvPicPr>
        <p:blipFill>
          <a:blip r:embed="rId3"/>
          <a:stretch>
            <a:fillRect/>
          </a:stretch>
        </p:blipFill>
        <p:spPr>
          <a:xfrm>
            <a:off x="139791" y="7405535"/>
            <a:ext cx="2677282" cy="1952517"/>
          </a:xfrm>
          <a:prstGeom prst="rect">
            <a:avLst/>
          </a:prstGeom>
        </p:spPr>
      </p:pic>
    </p:spTree>
    <p:extLst>
      <p:ext uri="{BB962C8B-B14F-4D97-AF65-F5344CB8AC3E}">
        <p14:creationId xmlns:p14="http://schemas.microsoft.com/office/powerpoint/2010/main" val="290523897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1879</TotalTime>
  <Words>453</Words>
  <Application>Microsoft Macintosh PowerPoint</Application>
  <PresentationFormat>Custom</PresentationFormat>
  <Paragraphs>35</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Smart Clock Assembly Instructions – version 0.01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 McCreary</dc:creator>
  <cp:lastModifiedBy>Dan McCreary</cp:lastModifiedBy>
  <cp:revision>3</cp:revision>
  <cp:lastPrinted>2025-01-24T16:34:10Z</cp:lastPrinted>
  <dcterms:created xsi:type="dcterms:W3CDTF">2025-01-24T14:39:47Z</dcterms:created>
  <dcterms:modified xsi:type="dcterms:W3CDTF">2025-01-26T17:18:05Z</dcterms:modified>
</cp:coreProperties>
</file>

<file path=docProps/thumbnail.jpeg>
</file>